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0" r:id="rId8"/>
    <p:sldId id="261" r:id="rId9"/>
    <p:sldId id="265" r:id="rId10"/>
    <p:sldId id="266" r:id="rId11"/>
    <p:sldId id="267" r:id="rId12"/>
    <p:sldId id="26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894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1643050"/>
            <a:ext cx="8572560" cy="1643074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Проблемы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Fe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современном земледелии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628" y="4929198"/>
            <a:ext cx="4000528" cy="1752600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Преподаватель: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Есаулко Александр Николаевич</a:t>
            </a:r>
          </a:p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Доктор с.-х. наук, профессор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4" name="Picture 8" descr="C:\Users\Агрохимия\Desktop\Аня\140909826_030118_1434_6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290147">
            <a:off x="794510" y="4294980"/>
            <a:ext cx="1865298" cy="18652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105" name="Picture 9" descr="C:\Users\Агрохимия\Desktop\Аня\high-performance-slurryless-li2s-cathode-paper-for-li-sulfur-batteri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3807">
            <a:off x="2191651" y="4406236"/>
            <a:ext cx="2015895" cy="20158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528" y="764704"/>
            <a:ext cx="8352928" cy="561855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b="1" dirty="0" smtClean="0"/>
              <a:t>Роль железа в почвообразовании многогранна. </a:t>
            </a:r>
            <a:r>
              <a:rPr lang="ru-RU" dirty="0" smtClean="0"/>
              <a:t>Выделяют следующие его </a:t>
            </a:r>
            <a:r>
              <a:rPr lang="ru-RU" dirty="0" smtClean="0"/>
              <a:t>функции</a:t>
            </a:r>
            <a:r>
              <a:rPr lang="ru-RU" dirty="0" smtClean="0"/>
              <a:t>:</a:t>
            </a:r>
          </a:p>
          <a:p>
            <a:pPr algn="just"/>
            <a:r>
              <a:rPr lang="ru-RU" dirty="0" smtClean="0"/>
              <a:t>1) образование </a:t>
            </a:r>
            <a:r>
              <a:rPr lang="ru-RU" dirty="0" smtClean="0"/>
              <a:t>комплексов с гумусовыми кислотами почв;</a:t>
            </a:r>
          </a:p>
          <a:p>
            <a:pPr algn="just"/>
            <a:r>
              <a:rPr lang="ru-RU" dirty="0" smtClean="0"/>
              <a:t>2) </a:t>
            </a:r>
            <a:r>
              <a:rPr lang="ru-RU" dirty="0" err="1" smtClean="0"/>
              <a:t>ферролиз</a:t>
            </a:r>
            <a:r>
              <a:rPr lang="ru-RU" dirty="0" smtClean="0"/>
              <a:t> </a:t>
            </a:r>
            <a:r>
              <a:rPr lang="ru-RU" dirty="0" smtClean="0"/>
              <a:t>– разрушение почвенных минералов в результате воздействия</a:t>
            </a:r>
          </a:p>
          <a:p>
            <a:pPr algn="just"/>
            <a:r>
              <a:rPr lang="ru-RU" dirty="0" smtClean="0"/>
              <a:t>железа; </a:t>
            </a:r>
            <a:endParaRPr lang="ru-RU" dirty="0" smtClean="0"/>
          </a:p>
          <a:p>
            <a:pPr algn="just"/>
            <a:r>
              <a:rPr lang="ru-RU" dirty="0" smtClean="0"/>
              <a:t>3</a:t>
            </a:r>
            <a:r>
              <a:rPr lang="ru-RU" dirty="0" smtClean="0"/>
              <a:t>) участие в формировании почвенных агрегатов;</a:t>
            </a:r>
          </a:p>
          <a:p>
            <a:pPr algn="just"/>
            <a:r>
              <a:rPr lang="ru-RU" dirty="0" smtClean="0"/>
              <a:t>4) каталитическая </a:t>
            </a:r>
            <a:r>
              <a:rPr lang="ru-RU" dirty="0" smtClean="0"/>
              <a:t>роль в реакциях разложения органических остатков.</a:t>
            </a:r>
          </a:p>
          <a:p>
            <a:pPr algn="just"/>
            <a:r>
              <a:rPr lang="ru-RU" dirty="0" smtClean="0"/>
              <a:t>Содержание железа в почвах, его распределение по </a:t>
            </a:r>
            <a:r>
              <a:rPr lang="ru-RU" dirty="0" smtClean="0"/>
              <a:t>почвенному профилю </a:t>
            </a:r>
            <a:r>
              <a:rPr lang="ru-RU" dirty="0" smtClean="0"/>
              <a:t>и в пределах одного горизонта отражает направление </a:t>
            </a:r>
            <a:r>
              <a:rPr lang="ru-RU" dirty="0" smtClean="0"/>
              <a:t>и особенности </a:t>
            </a:r>
            <a:r>
              <a:rPr lang="ru-RU" dirty="0" smtClean="0"/>
              <a:t>почвообразовательного процесса: меняются </a:t>
            </a:r>
            <a:r>
              <a:rPr lang="ru-RU" dirty="0" smtClean="0"/>
              <a:t>цвет, агрегатное состояние</a:t>
            </a:r>
            <a:r>
              <a:rPr lang="ru-RU" dirty="0" smtClean="0"/>
              <a:t>, сорбционная способность </a:t>
            </a:r>
            <a:r>
              <a:rPr lang="ru-RU" dirty="0" smtClean="0"/>
              <a:t>.</a:t>
            </a:r>
            <a:endParaRPr lang="ru-RU" dirty="0" smtClean="0"/>
          </a:p>
          <a:p>
            <a:pPr algn="just"/>
            <a:r>
              <a:rPr lang="ru-RU" dirty="0" smtClean="0"/>
              <a:t>          Основными </a:t>
            </a:r>
            <a:r>
              <a:rPr lang="ru-RU" dirty="0" smtClean="0"/>
              <a:t>источником железа в почвах являются </a:t>
            </a:r>
            <a:r>
              <a:rPr lang="ru-RU" dirty="0" smtClean="0"/>
              <a:t>почвообразующие горные </a:t>
            </a:r>
            <a:r>
              <a:rPr lang="ru-RU" dirty="0" smtClean="0"/>
              <a:t>породы и их переотложенные и обогащенные или обедненные </a:t>
            </a:r>
            <a:r>
              <a:rPr lang="ru-RU" dirty="0" smtClean="0"/>
              <a:t>этим элементом </a:t>
            </a:r>
            <a:r>
              <a:rPr lang="ru-RU" dirty="0" smtClean="0"/>
              <a:t>делювиальные и аллювиальные дериваты. </a:t>
            </a:r>
            <a:r>
              <a:rPr lang="ru-RU" dirty="0" smtClean="0"/>
              <a:t>Дифференциация содержания </a:t>
            </a:r>
            <a:r>
              <a:rPr lang="ru-RU" dirty="0" smtClean="0"/>
              <a:t>железа в самих породах обусловлена </a:t>
            </a:r>
            <a:r>
              <a:rPr lang="ru-RU" dirty="0" smtClean="0"/>
              <a:t>составом железосодержащих минералов.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08920"/>
            <a:ext cx="8229600" cy="56274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Уровень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выноса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железа из почв с/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культурами</a:t>
            </a:r>
            <a:endParaRPr lang="ru-RU" sz="24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95536" y="3212976"/>
          <a:ext cx="82296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/>
                <a:gridCol w="476632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</a:t>
                      </a:r>
                      <a:r>
                        <a:rPr lang="ru-RU" dirty="0" err="1" smtClean="0"/>
                        <a:t>п</a:t>
                      </a:r>
                      <a:r>
                        <a:rPr lang="ru-RU" dirty="0" smtClean="0"/>
                        <a:t>/</a:t>
                      </a:r>
                      <a:r>
                        <a:rPr lang="ru-RU" dirty="0" err="1" smtClean="0"/>
                        <a:t>п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Группы </a:t>
                      </a:r>
                      <a:r>
                        <a:rPr lang="ru-RU" dirty="0" smtClean="0"/>
                        <a:t>культур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Вынос </a:t>
                      </a:r>
                      <a:r>
                        <a:rPr lang="ru-RU" dirty="0" smtClean="0"/>
                        <a:t>железа, </a:t>
                      </a:r>
                      <a:r>
                        <a:rPr lang="ru-RU" dirty="0" smtClean="0"/>
                        <a:t>кг/га</a:t>
                      </a:r>
                      <a:endParaRPr lang="ru-RU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Зерновые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1,5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Зернобобовые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2,2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Клубне- и корнеплодов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12,0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67544" y="692696"/>
            <a:ext cx="8064896" cy="194095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Выделяются две группы соединения </a:t>
            </a:r>
            <a:r>
              <a:rPr lang="ru-RU" dirty="0" smtClean="0"/>
              <a:t>железа (силикатного </a:t>
            </a:r>
            <a:r>
              <a:rPr lang="ru-RU" dirty="0" smtClean="0"/>
              <a:t>и </a:t>
            </a:r>
            <a:r>
              <a:rPr lang="ru-RU" dirty="0" err="1" smtClean="0"/>
              <a:t>несиликатного</a:t>
            </a:r>
            <a:r>
              <a:rPr lang="ru-RU" dirty="0" smtClean="0"/>
              <a:t>) – характеризует степень выветренности почвенной </a:t>
            </a:r>
            <a:r>
              <a:rPr lang="ru-RU" dirty="0" smtClean="0"/>
              <a:t>массы, а </a:t>
            </a:r>
            <a:r>
              <a:rPr lang="ru-RU" dirty="0" smtClean="0"/>
              <a:t>их соотношения отражают характер или </a:t>
            </a:r>
            <a:r>
              <a:rPr lang="ru-RU" dirty="0" smtClean="0"/>
              <a:t>тип выветривания – почвообразования.</a:t>
            </a:r>
          </a:p>
          <a:p>
            <a:pPr algn="just"/>
            <a:r>
              <a:rPr lang="ru-RU" dirty="0" smtClean="0"/>
              <a:t>Сельскохозяйственные культуры с урожаем выносят из почвы от </a:t>
            </a:r>
            <a:r>
              <a:rPr lang="ru-RU" dirty="0" smtClean="0"/>
              <a:t>0,6 до </a:t>
            </a:r>
            <a:r>
              <a:rPr lang="ru-RU" dirty="0" smtClean="0"/>
              <a:t>12,0 кг/га железа,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23528" y="5373216"/>
            <a:ext cx="8280920" cy="10215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Критический уровень железной недостаточности, оптимум и </a:t>
            </a:r>
            <a:r>
              <a:rPr lang="ru-RU" dirty="0" smtClean="0"/>
              <a:t>уровень токсичного </a:t>
            </a:r>
            <a:r>
              <a:rPr lang="ru-RU" dirty="0" smtClean="0"/>
              <a:t>содержания для большинства растений </a:t>
            </a:r>
            <a:r>
              <a:rPr lang="ru-RU" dirty="0" smtClean="0"/>
              <a:t>составляет соответственно </a:t>
            </a:r>
            <a:r>
              <a:rPr lang="ru-RU" dirty="0" smtClean="0"/>
              <a:t>11-115, 28-250 и 251-500 мг/кг сухой </a:t>
            </a:r>
            <a:r>
              <a:rPr lang="ru-RU" dirty="0" smtClean="0"/>
              <a:t>массы.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Проблема снабжения растений</a:t>
            </a:r>
            <a:endParaRPr lang="ru-RU" dirty="0"/>
          </a:p>
        </p:txBody>
      </p:sp>
      <p:pic>
        <p:nvPicPr>
          <p:cNvPr id="4" name="Содержимое 3" descr="Дефицит-Переизбыток-Железа-(Fе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5720" y="714356"/>
            <a:ext cx="8715436" cy="2637012"/>
          </a:xfrm>
        </p:spPr>
      </p:pic>
      <p:pic>
        <p:nvPicPr>
          <p:cNvPr id="5" name="Рисунок 4" descr="a97c0ef7e3204d8d87f48fb627ccc551.jpg"/>
          <p:cNvPicPr>
            <a:picLocks noChangeAspect="1"/>
          </p:cNvPicPr>
          <p:nvPr/>
        </p:nvPicPr>
        <p:blipFill>
          <a:blip r:embed="rId3" cstate="print"/>
          <a:srcRect l="19286" t="12500" b="10937"/>
          <a:stretch>
            <a:fillRect/>
          </a:stretch>
        </p:blipFill>
        <p:spPr>
          <a:xfrm>
            <a:off x="1500166" y="3429000"/>
            <a:ext cx="5786478" cy="325267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229600" cy="714364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 лекции: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714488"/>
            <a:ext cx="8247290" cy="25066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624078" indent="-514350">
              <a:buClrTx/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Питание растений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</a:t>
            </a:r>
          </a:p>
          <a:p>
            <a:pPr marL="624078" indent="-514350">
              <a:buClr>
                <a:schemeClr val="tx1"/>
              </a:buClr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Содержание и превращение в почве</a:t>
            </a:r>
          </a:p>
          <a:p>
            <a:pPr marL="624078" indent="-514350">
              <a:buClrTx/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Современные методики определения содержания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почве, растениях и продукции растениеводства.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142844" y="5857892"/>
            <a:ext cx="9001156" cy="8572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85720" y="1000108"/>
            <a:ext cx="8572560" cy="8572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1400156" cy="1066800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Сера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1000108"/>
            <a:ext cx="8572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Содержание серы в растениях составляет 0,005-1% сухой массы. Источником серы для питания растений являются сульфаты кальция, магния, калия, а на солонцах и сульфаты натрия. В растениях этот элемент содержится в окисленной и восстановленной формах. 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Содержимое 8" descr="JKCEr3-yHPw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00298" y="1857364"/>
            <a:ext cx="4214842" cy="40799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TextBox 9"/>
          <p:cNvSpPr txBox="1"/>
          <p:nvPr/>
        </p:nvSpPr>
        <p:spPr>
          <a:xfrm>
            <a:off x="214282" y="5857892"/>
            <a:ext cx="89297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Сера является основной частью трех важнейших аминокислот – </a:t>
            </a:r>
            <a:r>
              <a:rPr lang="ru-RU" sz="1600" b="1" dirty="0" err="1" smtClean="0"/>
              <a:t>цистина</a:t>
            </a:r>
            <a:r>
              <a:rPr lang="ru-RU" sz="1600" b="1" dirty="0" smtClean="0"/>
              <a:t>, цистеина и метионина</a:t>
            </a:r>
            <a:r>
              <a:rPr lang="ru-RU" sz="1600" dirty="0" smtClean="0"/>
              <a:t>, которые могут находится в растениях как в свободном виде, так и в составе белков.</a:t>
            </a:r>
            <a:endParaRPr lang="ru-RU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01-2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857232"/>
            <a:ext cx="9005101" cy="5643602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501008"/>
            <a:ext cx="8229600" cy="4187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Градация почв по содержанию и запасу серы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3933056"/>
          <a:ext cx="8229600" cy="26720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Группы по содержанию серы</a:t>
                      </a:r>
                      <a:endParaRPr lang="ru-RU" dirty="0"/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Содержание серы,</a:t>
                      </a:r>
                      <a:r>
                        <a:rPr lang="ru-RU" baseline="0" dirty="0" smtClean="0"/>
                        <a:t> мг/кг почвы</a:t>
                      </a:r>
                      <a:endParaRPr lang="ru-RU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Запасы серы, в пахотном горизонте </a:t>
                      </a:r>
                    </a:p>
                    <a:p>
                      <a:pPr algn="ctr"/>
                      <a:r>
                        <a:rPr lang="ru-RU" dirty="0" smtClean="0"/>
                        <a:t>(25 см), кг/га</a:t>
                      </a:r>
                      <a:endParaRPr lang="ru-RU" dirty="0"/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минеральные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торфяные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ru-RU" dirty="0" smtClean="0"/>
                        <a:t>1. Низкое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Менее 6,0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Менее 20,0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Менее 20,0</a:t>
                      </a:r>
                      <a:endParaRPr lang="ru-RU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2. Среднее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6,1-12,0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20,1-40,0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20,1-40,0</a:t>
                      </a:r>
                      <a:endParaRPr lang="ru-RU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3. Высокое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12,1-18,0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40,1-60,0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40,1-60,0</a:t>
                      </a:r>
                      <a:endParaRPr lang="ru-RU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4. Очень высокое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Более 18,0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Более 60,0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Более 60,0</a:t>
                      </a:r>
                      <a:endParaRPr lang="ru-RU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1520" y="764704"/>
            <a:ext cx="8712968" cy="255389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В почве различают такие формы серы: валовая (общая), минеральная, резервная, подвижная легкодоступная. Общее содержание серы в разных почвах колеблется от 20 мг до 35 г на 1 кг </a:t>
            </a:r>
            <a:r>
              <a:rPr lang="ru-RU" dirty="0" smtClean="0"/>
              <a:t>почвы. На </a:t>
            </a:r>
            <a:r>
              <a:rPr lang="ru-RU" dirty="0" smtClean="0"/>
              <a:t>минеральную форму серы в почве приходится 10 – 20% ее валового содержания. Она представлена сульфатами и сульфидами кальция, магния и одновалентных катионов. Подвижная легкодоступная для растений сера находится в форме сульфатов одновалентных катионов. Концентрация </a:t>
            </a:r>
            <a:r>
              <a:rPr lang="ru-RU" dirty="0" smtClean="0"/>
              <a:t> </a:t>
            </a:r>
            <a:r>
              <a:rPr lang="ru-RU" dirty="0" smtClean="0"/>
              <a:t>SO</a:t>
            </a:r>
            <a:r>
              <a:rPr lang="ru-RU" baseline="-25000" dirty="0" smtClean="0"/>
              <a:t>4</a:t>
            </a:r>
            <a:r>
              <a:rPr lang="ru-RU" baseline="30000" dirty="0" smtClean="0"/>
              <a:t>2-</a:t>
            </a:r>
            <a:r>
              <a:rPr lang="ru-RU" dirty="0" smtClean="0"/>
              <a:t> в верхнем горизонте почв колеблется от 0,5 до 20 мг/л почвенного раствора. 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132856"/>
            <a:ext cx="8229600" cy="50899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Группировка с/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культур по уровню выноса серы урожаями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2651760"/>
          <a:ext cx="82296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4440"/>
                <a:gridCol w="5328592"/>
                <a:gridCol w="20265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</a:t>
                      </a:r>
                      <a:r>
                        <a:rPr lang="ru-RU" dirty="0" err="1" smtClean="0"/>
                        <a:t>п</a:t>
                      </a:r>
                      <a:r>
                        <a:rPr lang="ru-RU" dirty="0" smtClean="0"/>
                        <a:t>/</a:t>
                      </a:r>
                      <a:r>
                        <a:rPr lang="ru-RU" dirty="0" err="1" smtClean="0"/>
                        <a:t>п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Группы культур</a:t>
                      </a:r>
                      <a:r>
                        <a:rPr lang="ru-RU" baseline="0" dirty="0" smtClean="0"/>
                        <a:t>. Культуры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Вынос серы, кг/га</a:t>
                      </a:r>
                      <a:endParaRPr lang="ru-RU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1.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Крестоцветные: 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капуста, горчица, турнепс, рапс, брюква, репа, редька, хрен.</a:t>
                      </a:r>
                    </a:p>
                    <a:p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Лилейные: 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лук, чеснок, спаржа, тюльпан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45-75</a:t>
                      </a:r>
                      <a:endParaRPr lang="ru-RU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2.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Бобовые: 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клевер, люцерна, горох, вика, чечевица, арахис, эспарцет, донник.</a:t>
                      </a:r>
                    </a:p>
                    <a:p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Маревые: 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свекла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20-35</a:t>
                      </a:r>
                      <a:endParaRPr lang="ru-RU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Злаковые: 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пшеница, рожь, ячмень, просо, овес, рис, кукуруза.</a:t>
                      </a:r>
                    </a:p>
                    <a:p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Злаковые травы: 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сорго, тимофеевка, лисохвост, костер и др.</a:t>
                      </a:r>
                    </a:p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Картофель, подсолнечник, морковь, тыква, арбуз, томаты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10-15</a:t>
                      </a:r>
                      <a:endParaRPr lang="ru-RU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3528" y="692696"/>
            <a:ext cx="8352928" cy="132802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 Сера для жизнедеятельности растений является незаменимым элементом</a:t>
            </a:r>
            <a:r>
              <a:rPr lang="ru-RU" dirty="0" smtClean="0"/>
              <a:t>. Особенно важна на </a:t>
            </a:r>
            <a:r>
              <a:rPr lang="ru-RU" dirty="0" smtClean="0"/>
              <a:t>первых этапах органогенеза, а </a:t>
            </a:r>
            <a:r>
              <a:rPr lang="ru-RU" dirty="0" smtClean="0"/>
              <a:t>зерновые культуры </a:t>
            </a:r>
            <a:r>
              <a:rPr lang="ru-RU" dirty="0" smtClean="0"/>
              <a:t>наиболее энергично поглощают ее до завершения фазы кущения.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Дефицит-Переизбыток-Серы-(S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42918"/>
            <a:ext cx="9144000" cy="3143273"/>
          </a:xfrm>
          <a:prstGeom prst="rect">
            <a:avLst/>
          </a:prstGeom>
        </p:spPr>
      </p:pic>
      <p:pic>
        <p:nvPicPr>
          <p:cNvPr id="5" name="Рисунок 4" descr="29624.oq1yqo.790.jpg"/>
          <p:cNvPicPr>
            <a:picLocks noChangeAspect="1"/>
          </p:cNvPicPr>
          <p:nvPr/>
        </p:nvPicPr>
        <p:blipFill>
          <a:blip r:embed="rId3" cstate="print"/>
          <a:srcRect t="16484" r="36986"/>
          <a:stretch>
            <a:fillRect/>
          </a:stretch>
        </p:blipFill>
        <p:spPr>
          <a:xfrm>
            <a:off x="1142976" y="3786190"/>
            <a:ext cx="2571768" cy="29614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2000232" y="6215082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Капуста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8" name="Рисунок 7" descr="1110b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643570" y="3714752"/>
            <a:ext cx="2214578" cy="30042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extBox 8"/>
          <p:cNvSpPr txBox="1"/>
          <p:nvPr/>
        </p:nvSpPr>
        <p:spPr>
          <a:xfrm>
            <a:off x="5786446" y="6215082"/>
            <a:ext cx="18573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bg1"/>
                </a:solidFill>
              </a:rPr>
              <a:t>Сахарная свекла</a:t>
            </a:r>
            <a:endParaRPr lang="ru-RU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85720" y="6000768"/>
            <a:ext cx="8643998" cy="7143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14282" y="1071546"/>
            <a:ext cx="8715436" cy="8572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14290"/>
            <a:ext cx="1857388" cy="1066800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Железо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1071546"/>
            <a:ext cx="8572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Содержание железа в растениях составляет 0,01-0,08% сухого вещества. Лишь небольшая часть поглощенных растением ионов железа остается в растворенной или связанной форме. Основное количество этого элемента сосредотачивается в белке хлоропластов.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6072206"/>
            <a:ext cx="8358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Железо является основной частью ферментов, катализирующих синтез предшественников хлорофилла –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протопорфиринов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аминолевулиновой кислоты.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Содержимое 9" descr="faktory-vliyaniy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1988840"/>
            <a:ext cx="6048672" cy="3877354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364976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Группировка почв по валовому содержания железа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95536" y="3284984"/>
          <a:ext cx="8280921" cy="3006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7199"/>
                <a:gridCol w="5013415"/>
                <a:gridCol w="276030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Степень </a:t>
                      </a:r>
                      <a:r>
                        <a:rPr lang="ru-RU" dirty="0" err="1" smtClean="0"/>
                        <a:t>ожелезненности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Содержание в %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Очень</a:t>
                      </a:r>
                      <a:r>
                        <a:rPr lang="ru-RU" baseline="0" dirty="0" smtClean="0"/>
                        <a:t> низкая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&lt;0,5</a:t>
                      </a:r>
                      <a:endParaRPr lang="ru-RU" dirty="0"/>
                    </a:p>
                  </a:txBody>
                  <a:tcPr/>
                </a:tc>
              </a:tr>
              <a:tr h="410448">
                <a:tc>
                  <a:txBody>
                    <a:bodyPr/>
                    <a:lstStyle/>
                    <a:p>
                      <a:r>
                        <a:rPr lang="ru-RU" dirty="0" smtClean="0"/>
                        <a:t>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Низкая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0,5-1,0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Умеренно низкая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1,1-3,0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Средняя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3,1-5,0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Умеренно высокая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5,1-10,0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Высокая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10,1-30,0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7.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Очень высокая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&gt;30,0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79512" y="620688"/>
            <a:ext cx="8712968" cy="194095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Железо относится к числу </a:t>
            </a:r>
            <a:r>
              <a:rPr lang="ru-RU" dirty="0" err="1" smtClean="0"/>
              <a:t>сидерофильных</a:t>
            </a:r>
            <a:r>
              <a:rPr lang="ru-RU" dirty="0" smtClean="0"/>
              <a:t> элементов (</a:t>
            </a:r>
            <a:r>
              <a:rPr lang="ru-RU" dirty="0" smtClean="0"/>
              <a:t>типичных металлов), имеющих </a:t>
            </a:r>
            <a:r>
              <a:rPr lang="ru-RU" dirty="0" smtClean="0"/>
              <a:t>химическое сродство к углероду (карбонаты</a:t>
            </a:r>
            <a:r>
              <a:rPr lang="ru-RU" dirty="0" smtClean="0"/>
              <a:t>), фосфору </a:t>
            </a:r>
            <a:r>
              <a:rPr lang="ru-RU" dirty="0" smtClean="0"/>
              <a:t>(фосфаты), сере (сульфаты, сульфиды) и кремнию (силикаты).</a:t>
            </a:r>
          </a:p>
          <a:p>
            <a:pPr algn="just"/>
            <a:r>
              <a:rPr lang="ru-RU" dirty="0" smtClean="0"/>
              <a:t>При окислительном выветривании и почвообразовании образуются </a:t>
            </a:r>
            <a:r>
              <a:rPr lang="ru-RU" dirty="0" smtClean="0"/>
              <a:t>и накапливаются </a:t>
            </a:r>
            <a:r>
              <a:rPr lang="ru-RU" dirty="0" smtClean="0"/>
              <a:t>в биосфере минералы железа, преимущественно оксиды </a:t>
            </a:r>
            <a:r>
              <a:rPr lang="ru-RU" dirty="0" smtClean="0"/>
              <a:t>и </a:t>
            </a:r>
            <a:r>
              <a:rPr lang="ru-RU" dirty="0" err="1" smtClean="0"/>
              <a:t>гидроксиды</a:t>
            </a:r>
            <a:r>
              <a:rPr lang="ru-RU" dirty="0" smtClean="0"/>
              <a:t>, слаборастворимые и </a:t>
            </a:r>
            <a:r>
              <a:rPr lang="ru-RU" dirty="0" err="1" smtClean="0"/>
              <a:t>геохимически</a:t>
            </a:r>
            <a:r>
              <a:rPr lang="ru-RU" dirty="0" smtClean="0"/>
              <a:t> относительно инертные.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343</TotalTime>
  <Words>771</Words>
  <Application>Microsoft Office PowerPoint</Application>
  <PresentationFormat>Экран (4:3)</PresentationFormat>
  <Paragraphs>110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Городская</vt:lpstr>
      <vt:lpstr>Проблемы S, Fe в современном земледелии</vt:lpstr>
      <vt:lpstr>План лекции:</vt:lpstr>
      <vt:lpstr>Сера</vt:lpstr>
      <vt:lpstr>Слайд 4</vt:lpstr>
      <vt:lpstr>Градация почв по содержанию и запасу серы</vt:lpstr>
      <vt:lpstr>Группировка с/х культур по уровню выноса серы урожаями</vt:lpstr>
      <vt:lpstr>Слайд 7</vt:lpstr>
      <vt:lpstr>Железо</vt:lpstr>
      <vt:lpstr>Группировка почв по валовому содержания железа</vt:lpstr>
      <vt:lpstr>Слайд 10</vt:lpstr>
      <vt:lpstr>Уровень выноса железа из почв с/х культурами</vt:lpstr>
      <vt:lpstr>Проблема снабжения растений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Проблемы Ca, Mg, S, Fe в современном земледелии</dc:title>
  <dc:creator>Агрохимия</dc:creator>
  <cp:lastModifiedBy>анна</cp:lastModifiedBy>
  <cp:revision>25</cp:revision>
  <dcterms:created xsi:type="dcterms:W3CDTF">2019-10-08T08:44:00Z</dcterms:created>
  <dcterms:modified xsi:type="dcterms:W3CDTF">2019-10-10T01:54:41Z</dcterms:modified>
</cp:coreProperties>
</file>